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64" autoAdjust="0"/>
    <p:restoredTop sz="86380" autoAdjust="0"/>
  </p:normalViewPr>
  <p:slideViewPr>
    <p:cSldViewPr>
      <p:cViewPr>
        <p:scale>
          <a:sx n="69" d="100"/>
          <a:sy n="69" d="100"/>
        </p:scale>
        <p:origin x="-109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44E-2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40008461119496835"/>
          <c:y val="0.15554115252624795"/>
          <c:w val="0.58664979204132006"/>
          <c:h val="0.7352780442429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21691778818956547"/>
          <c:y val="0.41865396598446269"/>
          <c:w val="0.78308221181043736"/>
          <c:h val="0.58134603401554463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46093230433007"/>
          <c:w val="0.42778586559907583"/>
          <c:h val="0.45297320753660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2020г.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0.31700000000000006</c:v>
                </c:pt>
                <c:pt idx="1">
                  <c:v>0.31000000000000005</c:v>
                </c:pt>
                <c:pt idx="2">
                  <c:v>0.37000000000000005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Лист1!$D$2:$D$4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Лист1!$E$2:$E$4</c:f>
            </c:numRef>
          </c:val>
        </c:ser>
      </c:pie3DChart>
    </c:plotArea>
    <c:legend>
      <c:legendPos val="r"/>
      <c:layout>
        <c:manualLayout>
          <c:xMode val="edge"/>
          <c:yMode val="edge"/>
          <c:x val="0.35790990683569474"/>
          <c:y val="0.12720029786725043"/>
          <c:w val="0.53770058955991396"/>
          <c:h val="0.59318132506509169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2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2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Министров 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РТ (средний размер родительской платы составляет)</a:t>
          </a:r>
        </a:p>
        <a:p>
          <a:pPr algn="l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2019год                                       2020год</a:t>
          </a:r>
        </a:p>
        <a:p>
          <a:pPr algn="l"/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1848 руб.- от 3 до 7лет   1855 руб. – от 3 до 7 лет</a:t>
          </a:r>
        </a:p>
        <a:p>
          <a:pPr algn="l"/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2030 руб.- от 1 до 3 лет  2037 руб. - от 2 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мес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до 3 лет</a:t>
          </a:r>
          <a:endParaRPr lang="ru-RU" sz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81841" y="0"/>
          <a:ext cx="4236625" cy="46459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lvl="0" algn="l" defTabSz="57785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2019год                                       2020год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1848 руб.- от 3 до 7лет   1855 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2030 руб.- от 1 до 3 лет  2037 руб. - </a:t>
          </a:r>
          <a:r>
            <a:rPr lang="ru-RU" sz="1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2 </a:t>
          </a:r>
          <a:r>
            <a:rPr lang="ru-RU" sz="11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мес</a:t>
          </a:r>
          <a:r>
            <a:rPr lang="ru-RU" sz="1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до 3 лет</a:t>
          </a:r>
          <a:endParaRPr lang="ru-RU" sz="11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1841" y="0"/>
        <a:ext cx="4236625" cy="4645997"/>
      </dsp:txXfrm>
    </dsp:sp>
    <dsp:sp modelId="{77EA749A-B69B-46FD-8281-978886B736B0}">
      <dsp:nvSpPr>
        <dsp:cNvPr id="0" name=""/>
        <dsp:cNvSpPr/>
      </dsp:nvSpPr>
      <dsp:spPr>
        <a:xfrm>
          <a:off x="4551094" y="0"/>
          <a:ext cx="4004189" cy="464599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51094" y="0"/>
        <a:ext cx="4004189" cy="464599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455027"/>
        <a:ext cx="2941875" cy="10713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1660330"/>
        <a:ext cx="2941875" cy="10713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microsoft.com/office/2007/relationships/diagramDrawing" Target="../diagrams/drawing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2020г.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2019г.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      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93033150"/>
              </p:ext>
            </p:extLst>
          </p:nvPr>
        </p:nvGraphicFramePr>
        <p:xfrm>
          <a:off x="214282" y="1500174"/>
          <a:ext cx="8786874" cy="50006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23163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95736">
                <a:tc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903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3005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1056,4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1080,2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2176,8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067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1056,4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1286,9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2342,7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1080,2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1321,86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2402,06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3493,7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3555,44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834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528,8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644,08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726,88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1899,76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540,2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661,18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747,88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1949,26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2158,64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2194,94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357826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357826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357826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2020г.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2019г.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81895170"/>
              </p:ext>
            </p:extLst>
          </p:nvPr>
        </p:nvGraphicFramePr>
        <p:xfrm>
          <a:off x="0" y="1500174"/>
          <a:ext cx="9001156" cy="498382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267958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853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05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699,9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717,4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2495,5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2539,6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711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699,9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1108,05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1807,95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1140,46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1857,86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4028,45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4109,64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529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554,88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494,96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1400,24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570,48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512,06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1441,34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2658,16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2702,86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3429000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4286256"/>
            <a:ext cx="694583" cy="6429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4286256"/>
            <a:ext cx="749935" cy="6429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50070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357290" y="550070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50070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2020г.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2019г.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142843" y="1400656"/>
          <a:ext cx="8858311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71660"/>
                <a:gridCol w="779534"/>
                <a:gridCol w="637799"/>
                <a:gridCol w="708665"/>
                <a:gridCol w="850399"/>
                <a:gridCol w="708665"/>
                <a:gridCol w="779532"/>
                <a:gridCol w="850399"/>
                <a:gridCol w="921264"/>
                <a:gridCol w="850394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2902,4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751,55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1094,95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777,66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1132,26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4741,45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4825,24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376,48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191,68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740,16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389,08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203,68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770,16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3318,24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3374,04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2020г.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рублей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142844" y="1400656"/>
          <a:ext cx="8858315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71637"/>
                <a:gridCol w="779537"/>
                <a:gridCol w="637801"/>
                <a:gridCol w="708668"/>
                <a:gridCol w="850402"/>
                <a:gridCol w="708668"/>
                <a:gridCol w="779535"/>
                <a:gridCol w="850402"/>
                <a:gridCol w="921268"/>
                <a:gridCol w="850397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3228,92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330,19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961,38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1080,2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1937,35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2176,8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3228,92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3228,92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6457,84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7256</a:t>
                      </a:r>
                    </a:p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330,19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825,48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1155,67</a:t>
                      </a:r>
                    </a:p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961,38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1176,45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2137,83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1080,2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1321,86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2402,06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3164,34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3555,44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1614,46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1614,46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1614,46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4843,38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165,01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412,52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577,52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1155,05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480,77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588,45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665,61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1734,83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540,2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661,18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747,88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1949,26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1953,50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2194,94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2020г.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3228,92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330,19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961,38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1080,2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1937,35</a:t>
                      </a:r>
                    </a:p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2176,8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3228,92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3228,92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6457,84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7256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330,19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825,48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1155,67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638,49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1015,0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1653,49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717,4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1140,46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1857,86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3648,68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4099,64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1614,46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1614,46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1614,46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4843,38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165,01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412,52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577,52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1155,05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319,33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507,72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455,73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1282,78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358,80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570,48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512,06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1441,34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2405,55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2702,86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2020г.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3228,92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330,19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315,59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354,6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2583,14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2902,4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3228,92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3228,92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6457,84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7256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330,19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825,48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1155,67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100" b="1" i="1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315,59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692,11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1007,7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354,6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777,66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1132,26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4294,47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4825,24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1614,46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1614,46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1614,46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4843,38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</a:p>
                    <a:p>
                      <a:pPr algn="ctr"/>
                      <a:endParaRPr lang="ru-RU" sz="1100" b="1" i="1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165,01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412,52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577,52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1155,05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100" b="1" i="1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157,88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346,28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181,28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685,44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177,4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389,08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203,68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770,16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3002,89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3374,04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 </a:t>
            </a:r>
            <a:r>
              <a:rPr lang="ru-RU" sz="20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2020г. </a:t>
            </a:r>
            <a:endParaRPr lang="ru-RU" sz="2000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сельских садах с режимом работы 10,5 часов 5 дней в 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неделю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0520441"/>
              </p:ext>
            </p:extLst>
          </p:nvPr>
        </p:nvGraphicFramePr>
        <p:xfrm>
          <a:off x="214284" y="1357300"/>
          <a:ext cx="8715432" cy="4930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263"/>
                <a:gridCol w="759668"/>
                <a:gridCol w="760875"/>
                <a:gridCol w="691703"/>
                <a:gridCol w="830044"/>
                <a:gridCol w="691703"/>
                <a:gridCol w="830044"/>
                <a:gridCol w="830044"/>
                <a:gridCol w="887970"/>
                <a:gridCol w="772118"/>
              </a:tblGrid>
              <a:tr h="140556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864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5970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3003,75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898,54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1009,6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1802,25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/>
                </a:tc>
              </a:tr>
              <a:tr h="98299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3003,75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3003,75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6007,5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302,96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757,39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1060,35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1191,4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898,54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1104,94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2003,48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1241,5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2251,1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3755,75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3307,5</a:t>
                      </a: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8710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1502,32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1502,32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1502,32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4506,96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378,25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529,55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449,63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553,19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627,24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1630,06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505,2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621,56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770,21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1896,97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1817,7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1977,03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3286124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4071942"/>
            <a:ext cx="694583" cy="527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4071942"/>
            <a:ext cx="642942" cy="527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571504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571504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571504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16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2020г. </a:t>
            </a:r>
            <a:endParaRPr lang="ru-RU" sz="1600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сельских садах с режимом работы 10,5 часов 5 дней в 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неделю</a:t>
            </a:r>
            <a:endParaRPr lang="ru-RU" sz="1600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0520441"/>
              </p:ext>
            </p:extLst>
          </p:nvPr>
        </p:nvGraphicFramePr>
        <p:xfrm>
          <a:off x="214282" y="1245671"/>
          <a:ext cx="8786873" cy="5080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1443"/>
                <a:gridCol w="856011"/>
                <a:gridCol w="857256"/>
                <a:gridCol w="714380"/>
                <a:gridCol w="857256"/>
                <a:gridCol w="714380"/>
                <a:gridCol w="857256"/>
                <a:gridCol w="857256"/>
                <a:gridCol w="774204"/>
                <a:gridCol w="797431"/>
              </a:tblGrid>
              <a:tr h="1356402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0579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027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3003,75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598,16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672,10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2102,63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2362,5</a:t>
                      </a:r>
                    </a:p>
                  </a:txBody>
                  <a:tcPr/>
                </a:tc>
              </a:tr>
              <a:tr h="108512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3003,75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3003,75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6007,5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302,96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757,39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1060,35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1191,4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598,16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954,75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1552,91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672,10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1072,75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1744,85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3394,24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3813,75</a:t>
                      </a:r>
                    </a:p>
                  </a:txBody>
                  <a:tcPr/>
                </a:tc>
              </a:tr>
              <a:tr h="114540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1502,32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1502,32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1502,32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4506,96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378,25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529,55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478,07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431,93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336,4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537,16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485,32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1358,88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2238,46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2515,12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071942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71942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16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2020г. </a:t>
            </a:r>
            <a:endParaRPr lang="ru-RU" sz="1600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сельских садах с режимом работы 10,5 часов 5 дней в 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неделю</a:t>
            </a:r>
            <a:endParaRPr lang="ru-RU" sz="16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0520441"/>
              </p:ext>
            </p:extLst>
          </p:nvPr>
        </p:nvGraphicFramePr>
        <p:xfrm>
          <a:off x="142845" y="1142984"/>
          <a:ext cx="8858310" cy="5214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497"/>
                <a:gridCol w="772122"/>
                <a:gridCol w="773347"/>
                <a:gridCol w="703043"/>
                <a:gridCol w="843652"/>
                <a:gridCol w="703043"/>
                <a:gridCol w="843652"/>
                <a:gridCol w="843652"/>
                <a:gridCol w="902526"/>
                <a:gridCol w="784776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3003,75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598,16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672,10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2102,63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2362,5</a:t>
                      </a: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3003,75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3003,75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6007,5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302,96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757,39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1060,35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1191,4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297,79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654,37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952,16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735,25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1069,85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3994,99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4488,75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1502,32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1502,32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1502,32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4506,96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378,25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529,55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149,16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327,84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176,54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653,54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368,36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198,36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734,32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2794,32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3139,68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3286124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357826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357826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357826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2020г.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рублей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142844" y="1400656"/>
          <a:ext cx="8786870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57348"/>
                <a:gridCol w="773250"/>
                <a:gridCol w="755550"/>
                <a:gridCol w="714380"/>
                <a:gridCol w="709222"/>
                <a:gridCol w="702952"/>
                <a:gridCol w="773248"/>
                <a:gridCol w="843543"/>
                <a:gridCol w="913838"/>
                <a:gridCol w="843539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2977,05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904,42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1016,2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1786,23</a:t>
                      </a:r>
                    </a:p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2977,05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2977,05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5954,1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6690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286,4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716,01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1002,41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804,5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1126,3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904,42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474,81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1379,23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1016,2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533,5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1549,7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3572,46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1488,08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1488,08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1488,08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4464,24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143,29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358,23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501,52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1008,04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402,5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451,94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564,38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644,3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1660,62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507,8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634,14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723,94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1865,88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1795,58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2023,12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в 2020 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286124"/>
            <a:ext cx="7963248" cy="338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2 млрд. 292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 Управления дошкольного образования в разрезе источников финансирования: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52,7 % -   Заработная плата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15,9%  -    Начисления на выплаты по оплате труда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15,4%  -    Расходы на услуги по организации питания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6,5%    -    Расходы на оплату коммунальных услуг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3,4%     -   Расходы на выплату дополнительной компенсации части родительской платы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2,6%    -   Расходы на оплату налогов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1,7%     -   Расходы на содержание ЦДО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1,2%    -   Прочие расходы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0,6%    -   Целевые программы  </a:t>
            </a:r>
          </a:p>
          <a:p>
            <a:pPr marL="171450" indent="-171450" algn="l">
              <a:buFont typeface="Wingdings" pitchFamily="2" charset="2"/>
              <a:buChar char="q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="" xmlns:p14="http://schemas.microsoft.com/office/powerpoint/2010/main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="" xmlns:p14="http://schemas.microsoft.com/office/powerpoint/2010/main" val="3674917241"/>
              </p:ext>
            </p:extLst>
          </p:nvPr>
        </p:nvGraphicFramePr>
        <p:xfrm>
          <a:off x="571472" y="1285860"/>
          <a:ext cx="757242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2020г.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214282" y="1400656"/>
          <a:ext cx="8715432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43060"/>
                <a:gridCol w="766963"/>
                <a:gridCol w="847563"/>
                <a:gridCol w="714380"/>
                <a:gridCol w="714380"/>
                <a:gridCol w="785818"/>
                <a:gridCol w="785818"/>
                <a:gridCol w="785818"/>
                <a:gridCol w="734951"/>
                <a:gridCol w="836681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2977,05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286,4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606,72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681,7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2083,93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2341,5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2977,05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2977,05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5954,1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6690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286,4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716,01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1002,41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804,5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1126,3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606,72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980,91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1587,63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681,7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1102,15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1783,85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3364,06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3779,85</a:t>
                      </a: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1488,08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1488,08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1488,08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4464,24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143,29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358,23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501,52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1003,04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402,5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303,13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489,98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450,85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1243,96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340,6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550,54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506,58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1397,72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2217,24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2491,28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428625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428625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857224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357290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2020г.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214281" y="1400656"/>
          <a:ext cx="8715432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71634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2977,05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3345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286,4</a:t>
                      </a:r>
                    </a:p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309,01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347,2</a:t>
                      </a:r>
                    </a:p>
                    <a:p>
                      <a:pPr algn="ctr"/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2381,64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2676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2977,05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2977,05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5954,1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286,4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716,01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1002,41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804,5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1126,3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309,01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683,20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992,21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347,2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767,65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1114,85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3959,48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4448,85</a:t>
                      </a: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1488,08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1488,08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1488,08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4464,24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1672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5016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143,29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358,23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501,52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1003,04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402,5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563,5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154,33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341,17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197,88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693,38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173,4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383,34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222,34</a:t>
                      </a:r>
                    </a:p>
                    <a:p>
                      <a:pPr algn="ctr"/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779,08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2767,82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3109,92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78497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="" xmlns:p14="http://schemas.microsoft.com/office/powerpoint/2010/main" val="1098441894"/>
              </p:ext>
            </p:extLst>
          </p:nvPr>
        </p:nvGraphicFramePr>
        <p:xfrm>
          <a:off x="571472" y="1500174"/>
          <a:ext cx="8039694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2020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2019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2497249"/>
              </p:ext>
            </p:extLst>
          </p:nvPr>
        </p:nvGraphicFramePr>
        <p:xfrm>
          <a:off x="142844" y="1285859"/>
          <a:ext cx="8786874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50625"/>
                <a:gridCol w="1033750"/>
                <a:gridCol w="1033750"/>
                <a:gridCol w="959910"/>
                <a:gridCol w="1033750"/>
                <a:gridCol w="886071"/>
                <a:gridCol w="886071"/>
                <a:gridCol w="697498"/>
                <a:gridCol w="705449"/>
              </a:tblGrid>
              <a:tr h="304800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2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мес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2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мес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60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3161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71461839"/>
              </p:ext>
            </p:extLst>
          </p:nvPr>
        </p:nvGraphicFramePr>
        <p:xfrm>
          <a:off x="214283" y="4071942"/>
          <a:ext cx="8715434" cy="24081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0432"/>
                <a:gridCol w="1016804"/>
                <a:gridCol w="1016804"/>
                <a:gridCol w="944176"/>
                <a:gridCol w="1016804"/>
                <a:gridCol w="944176"/>
                <a:gridCol w="718537"/>
                <a:gridCol w="689399"/>
                <a:gridCol w="698302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2 мес.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2 мес. 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728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604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4400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4567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3615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2201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2283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5128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5171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571876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500042"/>
            <a:ext cx="9144000" cy="657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2020г. 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2019г.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54731297"/>
              </p:ext>
            </p:extLst>
          </p:nvPr>
        </p:nvGraphicFramePr>
        <p:xfrm>
          <a:off x="214281" y="1428736"/>
          <a:ext cx="8643999" cy="4848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356"/>
                <a:gridCol w="803962"/>
                <a:gridCol w="686111"/>
                <a:gridCol w="675317"/>
                <a:gridCol w="742849"/>
                <a:gridCol w="877912"/>
                <a:gridCol w="810380"/>
                <a:gridCol w="810380"/>
                <a:gridCol w="742849"/>
                <a:gridCol w="877883"/>
              </a:tblGrid>
              <a:tr h="1085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1373,2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1373,2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1777,34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3150,54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3209,9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4269,86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4331,6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686,4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888,36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1030,26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2605,02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698,6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906,7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1052,8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2658,1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2635,38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2674,1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4143380"/>
            <a:ext cx="678497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2020г. в сравнении с 2019 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0520441"/>
              </p:ext>
            </p:extLst>
          </p:nvPr>
        </p:nvGraphicFramePr>
        <p:xfrm>
          <a:off x="0" y="1142984"/>
          <a:ext cx="9001155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937,5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3049,9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937,5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1559,49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2496,99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1591,9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2546,9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4923,41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4994,6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468,6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779,46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747,12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1995,18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477,6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796,2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2039,3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3245,22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3292,9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2020г.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2019г.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5646367"/>
              </p:ext>
            </p:extLst>
          </p:nvPr>
        </p:nvGraphicFramePr>
        <p:xfrm>
          <a:off x="142841" y="1357298"/>
          <a:ext cx="8786878" cy="5214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9675"/>
                <a:gridCol w="899447"/>
                <a:gridCol w="830259"/>
                <a:gridCol w="761071"/>
                <a:gridCol w="761071"/>
                <a:gridCol w="761071"/>
                <a:gridCol w="761071"/>
                <a:gridCol w="761071"/>
                <a:gridCol w="807761"/>
                <a:gridCol w="714381"/>
              </a:tblGrid>
              <a:tr h="160896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19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42599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3485,6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2836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1123,79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1625,59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1149,9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1662,9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5794,81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5878,6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92374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561,66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376,86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1189,32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256,6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575,2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389,8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1221,5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4051,08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4110,7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3579</TotalTime>
  <Words>3506</Words>
  <Application>Microsoft Office PowerPoint</Application>
  <PresentationFormat>Экран (4:3)</PresentationFormat>
  <Paragraphs>2116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ZamUser</cp:lastModifiedBy>
  <cp:revision>420</cp:revision>
  <cp:lastPrinted>2014-11-13T06:47:57Z</cp:lastPrinted>
  <dcterms:created xsi:type="dcterms:W3CDTF">2014-12-02T12:06:07Z</dcterms:created>
  <dcterms:modified xsi:type="dcterms:W3CDTF">2019-12-13T06:37:53Z</dcterms:modified>
</cp:coreProperties>
</file>